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46C8FDF2-BDE9-4B3F-8929-EDA476B85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2142" y="93445"/>
            <a:ext cx="5396752" cy="973355"/>
          </a:xfrm>
        </p:spPr>
        <p:txBody>
          <a:bodyPr/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Краевое государственное бюджетное профессиональное образовательное учреждение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«Минусинский медицинский техникум»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425850-0B17-408B-BA73-B6587E6047C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492188" y="1267821"/>
            <a:ext cx="7360024" cy="97335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Презинтация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дисциплине:</a:t>
            </a:r>
          </a:p>
          <a:p>
            <a:pPr marL="0" indent="0" algn="ctr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</a:t>
            </a:r>
          </a:p>
          <a:p>
            <a:pPr marL="0" indent="0" algn="ctr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Врачебная тайна</a:t>
            </a:r>
          </a:p>
        </p:txBody>
      </p:sp>
      <p:sp>
        <p:nvSpPr>
          <p:cNvPr id="12" name="Текст 9">
            <a:extLst>
              <a:ext uri="{FF2B5EF4-FFF2-40B4-BE49-F238E27FC236}">
                <a16:creationId xmlns:a16="http://schemas.microsoft.com/office/drawing/2014/main" id="{94B98B60-5C0D-4E3D-B71D-4C2B156C446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353670" y="5087471"/>
            <a:ext cx="10131425" cy="1447800"/>
          </a:xfrm>
        </p:spPr>
        <p:txBody>
          <a:bodyPr>
            <a:normAutofit fontScale="25000" lnSpcReduction="20000"/>
          </a:bodyPr>
          <a:lstStyle/>
          <a:p>
            <a:pPr marL="0" indent="0" algn="r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выполнила</a:t>
            </a:r>
          </a:p>
          <a:p>
            <a:pPr marL="0" indent="0" algn="r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Студентка 1 курса 113 группы</a:t>
            </a:r>
          </a:p>
          <a:p>
            <a:pPr marL="0" indent="0" algn="r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 Лечебное дело</a:t>
            </a:r>
          </a:p>
          <a:p>
            <a:pPr marL="0" indent="0" algn="r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Гончарова Елена Владимировна</a:t>
            </a:r>
          </a:p>
          <a:p>
            <a:pPr marL="0" indent="0" algn="r"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Проверил преподаватель:</a:t>
            </a:r>
          </a:p>
          <a:p>
            <a:pPr marL="0" indent="0" algn="r">
              <a:buNone/>
            </a:pP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Станковцева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Елена Александровна</a:t>
            </a:r>
          </a:p>
          <a:p>
            <a:pPr marL="0" indent="0" algn="ctr"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Минусинск 2025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ACA977A-1978-4D6E-B71A-3BFF7A3B03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6935" y="3429000"/>
            <a:ext cx="1499746" cy="14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809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D894878-A1D0-4CC4-978C-E48A2F166413}"/>
              </a:ext>
            </a:extLst>
          </p:cNvPr>
          <p:cNvSpPr/>
          <p:nvPr/>
        </p:nvSpPr>
        <p:spPr>
          <a:xfrm>
            <a:off x="1524000" y="943633"/>
            <a:ext cx="936811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Существует множество случаев, когда врачебная тайна предается огласке умышленно или случайным образом. Последствия могут быть разнообразны и чаще всего не приносят пользы обществу и наносят моральный ущерб пациенту.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Врачебная тайна, как часть этики врача, стала жизненной реальностью в повседневной деятельности. Таким образом, соблюдение или несоблюдение конфиденциальности больше относится к профессиональному долгу врача. Конечно созданное законодательство призывает и накладывает более сильную ответственность, чем внутренние побуждения врача о неразглашении врачебной и личной тайны пациента, однако стоит помнить о нравственности, толерантности и моральной ответственность. Врач должен в первую очередь прислушиваться к голосу своей совести и руководствоваться действующим законодательством.</a:t>
            </a:r>
          </a:p>
        </p:txBody>
      </p:sp>
    </p:spTree>
    <p:extLst>
      <p:ext uri="{BB962C8B-B14F-4D97-AF65-F5344CB8AC3E}">
        <p14:creationId xmlns:p14="http://schemas.microsoft.com/office/powerpoint/2010/main" val="3361965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3338F68-F698-0FC2-FBEA-A6ADC876BA7C}"/>
              </a:ext>
            </a:extLst>
          </p:cNvPr>
          <p:cNvSpPr txBox="1"/>
          <p:nvPr/>
        </p:nvSpPr>
        <p:spPr>
          <a:xfrm>
            <a:off x="986117" y="1156569"/>
            <a:ext cx="1021976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b="0" i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0" i="1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Тема врачебной тайны всегда беспокоила общество.</a:t>
            </a:r>
          </a:p>
          <a:p>
            <a:pPr algn="l">
              <a:buNone/>
            </a:pPr>
            <a:r>
              <a:rPr lang="ru-RU" b="0" i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клятве Гиппократа, которая закладывала основы медицинской этики, и с которой выросло не одно поколение врачей, можно найти слова: </a:t>
            </a:r>
            <a:r>
              <a:rPr lang="ru-RU" b="1" i="1" u="sng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"Что бы при лечении, а также и без лечения, я ни увидел или ни услышал касательно жизни людской из того, что не следует когда-либо разглашать, я умолчу о том, считая подобные вещи тайною»</a:t>
            </a:r>
            <a:r>
              <a:rPr lang="ru-RU" b="0" i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Хотя прошло уже много лет, проблема врачебной тайны не утратила свою актуальность. С переходом общества на новый информационный уровень в связи с развитием прогресса, внедрением компьютерных технологий для обработки медицинской информации, требуются качественные гарантии, в том числе правовые, защиты информации.</a:t>
            </a:r>
          </a:p>
          <a:p>
            <a:pPr algn="l">
              <a:buNone/>
            </a:pPr>
            <a:r>
              <a:rPr lang="ru-RU" b="0" i="0" dirty="0"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Распространенным сегодня стал обмен медицинскими данными между больницами, страховыми организациями с помощью сети Интернет, консультации пациентов по электронной почте врачами, оповещение результатами анализов на электронную почту. Это означает, что личная информация, данные медицинских историй болезни могут стать объектом правонарушения.</a:t>
            </a:r>
          </a:p>
        </p:txBody>
      </p:sp>
    </p:spTree>
    <p:extLst>
      <p:ext uri="{BB962C8B-B14F-4D97-AF65-F5344CB8AC3E}">
        <p14:creationId xmlns:p14="http://schemas.microsoft.com/office/powerpoint/2010/main" val="4249483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CA2EB26-EC86-EB33-9EA8-A3DBD5885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648" y="595454"/>
            <a:ext cx="10131425" cy="5231606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0" i="0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0" i="0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Целью данного вопроса является изучение врачебной тайны, решения когда правомерно разглашать врачебную тайну и кто имеет право получить данную информацию. Нужно помнить, что сохранение врачебной тайны не только правовая обязанность медицинского персонала, но и моральный долг и нравственная ответственность.</a:t>
            </a:r>
            <a:endParaRPr lang="ru-RU" sz="2800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945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00B682-2235-7F86-9898-C9D807939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547688"/>
            <a:ext cx="10131425" cy="58082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i="1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врачебной тайны</a:t>
            </a:r>
          </a:p>
          <a:p>
            <a:pPr marL="0" indent="0">
              <a:buNone/>
            </a:pPr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b="1" i="1" u="sng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Врачебная тайна</a:t>
            </a:r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это запрет медицинского работника на распространение информации о медицинском состоянии пациента.</a:t>
            </a:r>
          </a:p>
          <a:p>
            <a:pPr marL="0" indent="0" algn="ctr">
              <a:buNone/>
            </a:pPr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i="1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врачебной тайной является следующая информация:</a:t>
            </a:r>
          </a:p>
          <a:p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 обращения гражданина в медицинское учреждение за лечебно-профилактической помощью;</a:t>
            </a:r>
          </a:p>
          <a:p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проведенных анализов и обследований, поставленный диагноз;</a:t>
            </a:r>
          </a:p>
          <a:p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обследования граждан, планирующих вступление в брак;</a:t>
            </a:r>
          </a:p>
          <a:p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 обращения гражданина в конкретное учреждение здравоохранение и прохождение лечения в нем;</a:t>
            </a:r>
          </a:p>
          <a:p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психическом состоянии гражданина, наличие психических расстройств и сведения о прохождении лечения в соответствующем медучреждении;</a:t>
            </a:r>
          </a:p>
          <a:p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факте усыновления или удочерения ребенка;</a:t>
            </a:r>
          </a:p>
          <a:p>
            <a:r>
              <a:rPr lang="ru-RU" b="0" i="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сведения, не носящие медицинский характер, в частности, информация о завещании, личных взаимоотношений с родственниками, наличии ценного имущества и другое.</a:t>
            </a:r>
          </a:p>
        </p:txBody>
      </p:sp>
    </p:spTree>
    <p:extLst>
      <p:ext uri="{BB962C8B-B14F-4D97-AF65-F5344CB8AC3E}">
        <p14:creationId xmlns:p14="http://schemas.microsoft.com/office/powerpoint/2010/main" val="266122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45A5808-2D43-7D40-7BA6-454C073AB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642" y="971332"/>
            <a:ext cx="10131425" cy="3649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Этические и юридические</a:t>
            </a:r>
            <a:r>
              <a:rPr lang="ru-RU" sz="2000" b="1" i="1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врачебной тайны</a:t>
            </a:r>
            <a:r>
              <a:rPr lang="ru-RU" sz="20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оговорены в кодексах, декларациях медиков, в государственных законодательствах и определяются тем, насколько личный интерес пациента в сохранении его тайны не нарушает интересов других людей. При отсутствии противоречий эти границы остаются неприкосновенными.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 же, когда конфиденциальная информация, полученная врачом от пациента, угрожает здоровью или безопасности других, ее разглашение допускается, а иногда и прямо предписывается (например, когда речь идет о совершенном, задуманном или готовящемся преступлении; в случаях умышленной, сознательной передачи венерической болезни или СПИДа другому лицу; в случаях жестокого обращения с детьми и др.). Не должна также скрываться информация о некоторых заболеваниях (эпилепсия, сердечно-сосудистые заболевания) у лиц определенных профессий (пилот и т.д.).</a:t>
            </a:r>
            <a:endParaRPr lang="ru-RU" sz="2000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64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B7-2155-9C72-C6B6-13B0C7357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24118"/>
            <a:ext cx="10131425" cy="1456267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chemeClr val="accent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 здравоохранения о врачебной тайне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E369AC-0036-558C-016A-4B5B22C45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3" y="1743138"/>
            <a:ext cx="10131425" cy="4375414"/>
          </a:xfrm>
          <a:noFill/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29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Документ несет в себе следующую информацию:</a:t>
            </a:r>
          </a:p>
          <a:p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 Информация о факте обращения за медицинской помощью, состоянии здоровья гражданина, диагнозе его заболевания и иные сведения, полученные при его обследовании и лечении, составляют врачебную тайну.</a:t>
            </a:r>
          </a:p>
          <a:p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 Не допускается разглашение сведений, составляющих врачебную тайну, лицами, которым они стали известны при обучении, исполнении профессиональных, служебных и иных обязанностей, кроме случаев, предусмотренных законодательством Донецкой Народной Республики.</a:t>
            </a:r>
          </a:p>
          <a:p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 С согласия гражданина или его законного представителя допускается передача сведений, составляющих врачебную тайну, другим гражданам, в том числе должностным лицам, в интересах обследования и лечения пациента, для проведения научных исследований, публикации в научной литературе, использования этих сведений в учебном процессе и в иных целях.</a:t>
            </a:r>
          </a:p>
          <a:p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 Предоставление сведений, составляющих врачебную тайну, без согласия гражданина или его законного представителя допускается:</a:t>
            </a:r>
          </a:p>
          <a:p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обследования и лечения гражданина, не способного из-за своего состояния выразить свою волю;</a:t>
            </a:r>
          </a:p>
          <a:p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угрозе распространения инфекционных заболеваний, массовых отравлений и поражений;</a:t>
            </a:r>
          </a:p>
          <a:p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запросу органов дознания, следствия и суда, в связи с проведением расследования или судебным разбирательством;</a:t>
            </a:r>
          </a:p>
          <a:p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иных случаях, предусмотренных законодательством.</a:t>
            </a:r>
          </a:p>
          <a:p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 Лица, которым в установленном законом порядке переданы сведения, составляющие врачебную тайну, наравне с медицинскими и фармацевтическими работниками с учетом причиненного гражданину ущерба, несут за разглашение врачебной тайны дисциплинарную, административную или уголовную ответственность в соответствии с законодательством</a:t>
            </a:r>
            <a:r>
              <a:rPr lang="en-US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i="1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</a:p>
        </p:txBody>
      </p:sp>
    </p:spTree>
    <p:extLst>
      <p:ext uri="{BB962C8B-B14F-4D97-AF65-F5344CB8AC3E}">
        <p14:creationId xmlns:p14="http://schemas.microsoft.com/office/powerpoint/2010/main" val="801765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2D5792-9A46-1D0F-8DDF-5D3DB7C4E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232" y="422463"/>
            <a:ext cx="10131425" cy="533876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i="1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Разглашение врачебной тайны без согласия пациента</a:t>
            </a:r>
          </a:p>
          <a:p>
            <a:pPr marL="0" indent="0" algn="ctr">
              <a:buNone/>
            </a:pPr>
            <a:r>
              <a:rPr lang="ru-RU" sz="2800" b="1" i="1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>
              <a:buNone/>
            </a:pPr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Закон об охране здоровья допускает передачу сведений, составляющих медицинскую тайну, только с письменного согласия пациента либо его законного представителя (защита прав и интересов недееспособных пациентов в возрасте до 15 лет осуществляется родителями либо опекунами, лиц, признанных судом недееспособными – опекунами, пациентов с ограниченной дееспособностью - попечителями).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0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отсутствия официального доверенного лица, правомочия которого закреплены в нотариальной доверенности, пациент должен предоставить информацию о человеке, кому он разрешает передать сведения, касающиеся медицинской тайны.</a:t>
            </a:r>
          </a:p>
        </p:txBody>
      </p:sp>
    </p:spTree>
    <p:extLst>
      <p:ext uri="{BB962C8B-B14F-4D97-AF65-F5344CB8AC3E}">
        <p14:creationId xmlns:p14="http://schemas.microsoft.com/office/powerpoint/2010/main" val="3343133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07E4BB-6A35-E4EA-78D1-E11D9515A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97224"/>
            <a:ext cx="10860740" cy="653527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100" b="1" i="1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разглашение информации, имеющей статус медицинская тайна, без согласия на то пациента (либо его законного представителя) в следующих случаях: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прохождения курса лечения пациентом, неспособным выразить свою волю из-за состояния здоровья;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возникновении угрозы массового распространения различного рода отравлений, поражений и инфекционных заболеваний;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оказании срочной медицинской помощи пациенту в возрасте до 15 лет в целях информирования родителей либо его законных представителей;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необходимости, возникшей вследствие расследования или судебного разбирательства, по запросу органов дознания и следствия;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установлен факт противоправных действий в отношении пациента, нанесших вред его здоровью;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поставленный диагноз предполагает нанесение травм насильственного характера, требуя обязательного вмешательства полиции;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расследования обстоятельств травмы, полученной на производстве или учебном учреждении;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проведения военно-врачебной экспертизы по запросам военных комиссариатов, кадровых служб и военно-врачебных (врачебно-летных) комиссий;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обмене информацией медицинскими организациями;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осуществления учета и контроля в системе обязательного социального страхования;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осуществления контроля качества и безопасности медицинской деятельности.</a:t>
            </a:r>
          </a:p>
          <a:p>
            <a:r>
              <a:rPr lang="ru-RU" sz="23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Разглашение врачебной тайны родственникам дееспособного пациента без его согласия также невозможно, за исключением случаев, когда: перспективы заболевания пациента неутешительны: пациент не давал запрета на передачу родственникам сведений о болезни и лечении. Кроме того, родственники информируются о факте и причине смерти пациента в случае его кончины с выдачей им на руки соответствующего свидетельства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1591920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1C9A29-E8EB-9AAF-2779-3CC2932F0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98613"/>
            <a:ext cx="10131425" cy="896470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Разглашение врачебной тайны с согласия пациента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7ECD8C-1F3B-C67F-D139-870E3DB27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19" y="1469714"/>
            <a:ext cx="11340352" cy="3649133"/>
          </a:xfrm>
        </p:spPr>
        <p:txBody>
          <a:bodyPr>
            <a:noAutofit/>
          </a:bodyPr>
          <a:lstStyle/>
          <a:p>
            <a:r>
              <a:rPr lang="ru-RU" sz="1600" b="0" i="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об охране здоровья допускает предоставление медицинских сведений о пациенте с его согласия в случаях, если эти данные о болезни, ее течении и проведении экспериментов будут использованы в научных целях, в медицинской литературе с целью ознакомления студентов соответствующих учебных заведений.</a:t>
            </a:r>
          </a:p>
          <a:p>
            <a:r>
              <a:rPr lang="ru-RU" sz="1600" b="0" i="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пациента (либо его представителя) должно быть предоставлено только в письменной форме!</a:t>
            </a:r>
          </a:p>
          <a:p>
            <a:r>
              <a:rPr lang="ru-RU" sz="1600" b="0" i="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Любое нарушение прав пациента и, в частности, – неправомерное разглашение врачебной тайны, влечет за собой дисциплинарную, административную, гражданскую и уголовную ответственность. Сохранение медицинской тайны является важной моральной обязанностью каждого врача, и ее разглашение – это, несомненно, один из признаков профессиональной непригодности. Охрана врачебной тайны – обязанность всего медперсонала, имеющего к ней прямое отношение: лечащий врач и иные профильные специалисты, персонал медицинского учреждения, санитары, работники регистратуры, интерны и практиканты, фармацевты и провизоры, должностные лица, которые получили информацию о пациенте посредством официального запроса в лечебное учреждение.</a:t>
            </a:r>
          </a:p>
          <a:p>
            <a:r>
              <a:rPr lang="ru-RU" sz="1600" b="0" i="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законодательству, разглашение врачебной тайны влечет за собой юридическую ответственность. </a:t>
            </a:r>
          </a:p>
        </p:txBody>
      </p:sp>
    </p:spTree>
    <p:extLst>
      <p:ext uri="{BB962C8B-B14F-4D97-AF65-F5344CB8AC3E}">
        <p14:creationId xmlns:p14="http://schemas.microsoft.com/office/powerpoint/2010/main" val="3094654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ная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1378</Words>
  <Application>Microsoft Office PowerPoint</Application>
  <PresentationFormat>Широкоэкранный</PresentationFormat>
  <Paragraphs>65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Небесная</vt:lpstr>
      <vt:lpstr>Краевое государственное бюджетное профессиональное образовательное учреждение  «Минусинский медицинский техникум»</vt:lpstr>
      <vt:lpstr>Презентация PowerPoint</vt:lpstr>
      <vt:lpstr>Презентация PowerPoint</vt:lpstr>
      <vt:lpstr>Презентация PowerPoint</vt:lpstr>
      <vt:lpstr>Презентация PowerPoint</vt:lpstr>
      <vt:lpstr>Закон здравоохранения о врачебной тайне</vt:lpstr>
      <vt:lpstr>Презентация PowerPoint</vt:lpstr>
      <vt:lpstr>Презентация PowerPoint</vt:lpstr>
      <vt:lpstr>Разглашение врачебной тайны с согласия пациента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mohovaelena222@gmail.com</dc:creator>
  <cp:lastModifiedBy>1080</cp:lastModifiedBy>
  <cp:revision>3</cp:revision>
  <dcterms:created xsi:type="dcterms:W3CDTF">2025-09-30T03:24:47Z</dcterms:created>
  <dcterms:modified xsi:type="dcterms:W3CDTF">2025-09-30T14:48:59Z</dcterms:modified>
</cp:coreProperties>
</file>